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"/>
  </p:notesMasterIdLst>
  <p:handoutMasterIdLst>
    <p:handoutMasterId r:id="rId12"/>
  </p:handoutMasterIdLst>
  <p:sldIdLst>
    <p:sldId id="396" r:id="rId2"/>
    <p:sldId id="463" r:id="rId3"/>
    <p:sldId id="465" r:id="rId4"/>
    <p:sldId id="466" r:id="rId5"/>
    <p:sldId id="469" r:id="rId6"/>
    <p:sldId id="467" r:id="rId7"/>
    <p:sldId id="464" r:id="rId8"/>
    <p:sldId id="468" r:id="rId9"/>
    <p:sldId id="462" r:id="rId10"/>
  </p:sldIdLst>
  <p:sldSz cx="9144000" cy="6858000" type="screen4x3"/>
  <p:notesSz cx="6858000" cy="992663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CC"/>
    <a:srgbClr val="336699"/>
    <a:srgbClr val="006362"/>
    <a:srgbClr val="800000"/>
    <a:srgbClr val="3366CC"/>
    <a:srgbClr val="6699FF"/>
    <a:srgbClr val="009999"/>
    <a:srgbClr val="99CCFF"/>
    <a:srgbClr val="1758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8" autoAdjust="0"/>
    <p:restoredTop sz="94669" autoAdjust="0"/>
  </p:normalViewPr>
  <p:slideViewPr>
    <p:cSldViewPr>
      <p:cViewPr varScale="1">
        <p:scale>
          <a:sx n="98" d="100"/>
          <a:sy n="98" d="100"/>
        </p:scale>
        <p:origin x="72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10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el-G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el-G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03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el-GR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203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2D3F761-F7CA-4E7F-B8C0-15B1F97CB851}" type="slidenum">
              <a:rPr lang="nb-NO" altLang="el-GR"/>
              <a:pPr/>
              <a:t>‹#›</a:t>
            </a:fld>
            <a:endParaRPr lang="nb-NO" alt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el-GR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708920" y="766700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b-NO" altLang="el-GR" dirty="0"/>
              <a:t>B 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5719"/>
            <a:ext cx="5486400" cy="446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l-GR" noProof="0"/>
              <a:t>Click to edit Master text styles</a:t>
            </a:r>
          </a:p>
          <a:p>
            <a:pPr lvl="1"/>
            <a:r>
              <a:rPr lang="nb-NO" altLang="el-GR" noProof="0"/>
              <a:t>Second level</a:t>
            </a:r>
          </a:p>
          <a:p>
            <a:pPr lvl="2"/>
            <a:r>
              <a:rPr lang="nb-NO" altLang="el-GR" noProof="0"/>
              <a:t>Third level</a:t>
            </a:r>
          </a:p>
          <a:p>
            <a:pPr lvl="3"/>
            <a:r>
              <a:rPr lang="nb-NO" altLang="el-GR" noProof="0"/>
              <a:t>Fourth level</a:t>
            </a:r>
          </a:p>
          <a:p>
            <a:pPr lvl="4"/>
            <a:r>
              <a:rPr lang="nb-NO" altLang="el-GR" noProof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03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nb-NO" altLang="el-GR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203"/>
            <a:ext cx="2971800" cy="49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7537A04-29F3-4840-A2AE-822ED5E807DD}" type="slidenum">
              <a:rPr lang="nb-NO" altLang="el-GR"/>
              <a:pPr/>
              <a:t>‹#›</a:t>
            </a:fld>
            <a:endParaRPr lang="nb-NO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3ED6345-FABB-4764-BDA4-B7BC77FDEE2A}" type="slidenum">
              <a:rPr lang="nb-NO" altLang="el-GR"/>
              <a:pPr/>
              <a:t>1</a:t>
            </a:fld>
            <a:endParaRPr lang="nb-NO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6D0A3583-2C5A-466A-BDE4-ADCFC9E5EE3A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14550" cy="64135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91250" cy="641350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64D089A6-48B9-4E9F-AF1D-51154BCFA153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999288" cy="762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457200" y="1206500"/>
            <a:ext cx="8382000" cy="53594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0B13BDA5-8A09-48F6-A4B3-90D841DD539C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Τίτλος και Γράφη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999288" cy="762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γραφήματος 2"/>
          <p:cNvSpPr>
            <a:spLocks noGrp="1"/>
          </p:cNvSpPr>
          <p:nvPr>
            <p:ph type="chart" idx="1"/>
          </p:nvPr>
        </p:nvSpPr>
        <p:spPr>
          <a:xfrm>
            <a:off x="457200" y="1206500"/>
            <a:ext cx="8382000" cy="53594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04395C3F-6ADE-4FB4-9725-D225CDE65863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8A4CE74F-C065-4D22-89C6-B448B28CE02F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34DCE285-D692-4E2B-8F54-63A027A85D06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206500"/>
            <a:ext cx="4114800" cy="53594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724400" y="1206500"/>
            <a:ext cx="4114800" cy="53594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D6A2DA91-7135-4578-B6D1-A1E34D43BB72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019665E7-DA87-4697-86E1-3CA7CEFF03EB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3A57277D-83F0-4ECE-8BBC-06BFEE09F314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33406B75-421B-415C-83DF-0DC6B21A0CD7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80F6809C-3532-492D-BAB9-08B68448DC65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AD6356FD-80DF-4851-8FF7-015620DCCFF0}" type="slidenum">
              <a:rPr lang="nb-NO" altLang="el-GR"/>
              <a:pPr/>
              <a:t>‹#›</a:t>
            </a:fld>
            <a:endParaRPr lang="nb-NO" altLang="el-GR">
              <a:latin typeface="Times New Roman" pitchFamily="18" charset="0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9992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Click to edit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6500"/>
            <a:ext cx="8382000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/>
              <a:t>Click to edit text first level</a:t>
            </a:r>
          </a:p>
          <a:p>
            <a:pPr lvl="1"/>
            <a:r>
              <a:rPr lang="en-GB" altLang="el-GR"/>
              <a:t>Second level</a:t>
            </a:r>
          </a:p>
          <a:p>
            <a:pPr lvl="2"/>
            <a:r>
              <a:rPr lang="en-GB" altLang="el-GR"/>
              <a:t>Third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591300"/>
            <a:ext cx="21463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Verdana" pitchFamily="34" charset="0"/>
              </a:defRPr>
            </a:lvl1pPr>
          </a:lstStyle>
          <a:p>
            <a:fld id="{00D4FDE7-AABC-4577-AB15-3A251E7CA6C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2FE3B3C4-EC81-45F7-A91C-B812460857F9}" type="slidenum">
              <a:rPr lang="nb-NO" altLang="el-GR"/>
              <a:pPr/>
              <a:t>‹#›</a:t>
            </a:fld>
            <a:endParaRPr lang="nb-NO" altLang="el-G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77900"/>
            <a:ext cx="9144000" cy="107950"/>
          </a:xfrm>
          <a:prstGeom prst="rect">
            <a:avLst/>
          </a:prstGeom>
          <a:solidFill>
            <a:srgbClr val="006362"/>
          </a:solidFill>
          <a:ln w="9525">
            <a:solidFill>
              <a:srgbClr val="0063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/>
          </a:p>
        </p:txBody>
      </p:sp>
      <p:pic>
        <p:nvPicPr>
          <p:cNvPr id="1030" name="Picture 6" descr="b-lignotech-blue30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658100" y="298425"/>
            <a:ext cx="11049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273698"/>
            <a:ext cx="1752503" cy="346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ransition/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636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36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6F5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6F59"/>
        </a:buClr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6F59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5400" y="6626225"/>
            <a:ext cx="1243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altLang="el-GR" sz="800" dirty="0">
                <a:solidFill>
                  <a:srgbClr val="808080"/>
                </a:solidFill>
                <a:latin typeface="Arial" charset="0"/>
              </a:rPr>
              <a:t>E2 - page </a:t>
            </a:r>
            <a:fld id="{DB235EEF-33B0-48EC-B222-54796750BBDF}" type="slidenum">
              <a:rPr lang="en-US" altLang="el-GR" sz="800">
                <a:solidFill>
                  <a:srgbClr val="808080"/>
                </a:solidFill>
                <a:latin typeface="Arial" charset="0"/>
              </a:rPr>
              <a:pPr/>
              <a:t>1</a:t>
            </a:fld>
            <a:r>
              <a:rPr lang="en-US" altLang="el-GR" sz="800" dirty="0">
                <a:solidFill>
                  <a:srgbClr val="808080"/>
                </a:solidFill>
                <a:latin typeface="Arial" charset="0"/>
              </a:rPr>
              <a:t>  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411760" y="3212976"/>
            <a:ext cx="4032448" cy="1365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F59"/>
              </a:buClr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F59"/>
              </a:buClr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F59"/>
              </a:buClr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accent1">
                  <a:lumMod val="50000"/>
                </a:schemeClr>
              </a:buClr>
            </a:pPr>
            <a:endParaRPr lang="el-GR" altLang="el-G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1">
                  <a:lumMod val="50000"/>
                </a:schemeClr>
              </a:buClr>
            </a:pPr>
            <a:r>
              <a:rPr lang="el-GR" altLang="el-GR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Λιπαντικό Ξυλοπέλετ</a:t>
            </a:r>
            <a:endParaRPr lang="en-GB" altLang="el-G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578350"/>
            <a:ext cx="1905000" cy="204787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5301208"/>
            <a:ext cx="2089806" cy="424374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700809"/>
            <a:ext cx="2736304" cy="136815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Θέση υποσέλιδου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fld id="{E7E52542-CB28-43BD-ACC0-CFC443863F37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349A99E8-83E4-4E58-B90A-FD31BC337C08}" type="slidenum">
              <a:rPr lang="nb-NO" altLang="el-GR"/>
              <a:pPr/>
              <a:t>2</a:t>
            </a:fld>
            <a:endParaRPr lang="nb-NO" altLang="el-GR"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el-GR" sz="2400" b="1" dirty="0"/>
            </a:br>
            <a:endParaRPr lang="en-US" altLang="el-GR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3032" y="260648"/>
            <a:ext cx="69992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Pelltech II</a:t>
            </a:r>
            <a:br>
              <a:rPr lang="en-GB" altLang="el-GR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endParaRPr kumimoji="0" lang="en-US" altLang="el-GR" sz="240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83568" y="1658992"/>
            <a:ext cx="75608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0067A6"/>
              </a:buClr>
            </a:pPr>
            <a:r>
              <a:rPr lang="el-GR" altLang="el-GR" sz="2000" b="1" dirty="0"/>
              <a:t>Λιγνοσουλφονικό άλας  ασβεστίου + μαγνησίου, από ξυλοπολτό κωνοφόρων δέντρων.</a:t>
            </a:r>
            <a:endParaRPr lang="en-GB" altLang="el-GR" sz="2000" b="1" dirty="0"/>
          </a:p>
          <a:p>
            <a:pPr>
              <a:buClr>
                <a:srgbClr val="0067A6"/>
              </a:buClr>
            </a:pPr>
            <a:endParaRPr lang="el-GR" altLang="el-GR" sz="2000" b="1" dirty="0"/>
          </a:p>
          <a:p>
            <a:pPr marL="0" lvl="2">
              <a:buClr>
                <a:srgbClr val="800000"/>
              </a:buClr>
              <a:buFont typeface="Wingdings" pitchFamily="2" charset="2"/>
              <a:buChar char=""/>
            </a:pPr>
            <a:r>
              <a:rPr lang="el-GR" altLang="el-GR" sz="1800" dirty="0"/>
              <a:t> Φυσική και ανανεώσιμη πηγή ξυλοπολτού</a:t>
            </a:r>
          </a:p>
          <a:p>
            <a:pPr marL="0" lvl="2">
              <a:buClr>
                <a:srgbClr val="800000"/>
              </a:buClr>
              <a:buFont typeface="Wingdings" pitchFamily="2" charset="2"/>
              <a:buChar char=""/>
            </a:pPr>
            <a:r>
              <a:rPr lang="el-GR" altLang="el-GR" sz="1800" dirty="0"/>
              <a:t> Είναι προϊόν </a:t>
            </a:r>
            <a:r>
              <a:rPr lang="en-US" altLang="el-GR" sz="1800" dirty="0"/>
              <a:t>Non-GMO</a:t>
            </a:r>
            <a:endParaRPr lang="el-GR" altLang="el-GR" sz="1800" dirty="0"/>
          </a:p>
          <a:p>
            <a:pPr marL="0" lvl="2">
              <a:buClr>
                <a:srgbClr val="800000"/>
              </a:buClr>
              <a:buFont typeface="Wingdings" pitchFamily="2" charset="2"/>
              <a:buChar char=""/>
            </a:pPr>
            <a:r>
              <a:rPr lang="el-GR" altLang="el-GR" sz="1800" dirty="0">
                <a:cs typeface="Times New Roman" pitchFamily="18" charset="0"/>
              </a:rPr>
              <a:t>Αποτελεσματικό προϊόν για λίπανση</a:t>
            </a:r>
            <a:endParaRPr lang="en-US" altLang="el-GR" sz="1800" dirty="0"/>
          </a:p>
          <a:p>
            <a:pPr marL="0" lvl="2">
              <a:buClr>
                <a:srgbClr val="800000"/>
              </a:buClr>
            </a:pPr>
            <a:endParaRPr lang="el-GR" altLang="el-GR" sz="1800" dirty="0">
              <a:cs typeface="Times New Roman" pitchFamily="18" charset="0"/>
            </a:endParaRPr>
          </a:p>
          <a:p>
            <a:pPr marL="0" lvl="2">
              <a:buClr>
                <a:srgbClr val="800000"/>
              </a:buClr>
              <a:buFont typeface="Wingdings" pitchFamily="2" charset="2"/>
              <a:buChar char=""/>
            </a:pPr>
            <a:endParaRPr lang="en-US" altLang="el-GR" sz="1800" dirty="0"/>
          </a:p>
          <a:p>
            <a:pPr marL="0" lvl="2">
              <a:buClr>
                <a:srgbClr val="800000"/>
              </a:buClr>
              <a:buFont typeface="Wingdings" pitchFamily="2" charset="2"/>
              <a:buChar char=""/>
            </a:pPr>
            <a:endParaRPr lang="en-GB" altLang="el-GR" sz="2000" dirty="0"/>
          </a:p>
          <a:p>
            <a:pPr marL="0" lvl="2">
              <a:buClr>
                <a:srgbClr val="0067A6"/>
              </a:buClr>
              <a:buFont typeface="Wingdings" pitchFamily="2" charset="2"/>
              <a:buChar char=""/>
            </a:pPr>
            <a:endParaRPr lang="en-GB" altLang="el-GR" sz="2000" dirty="0"/>
          </a:p>
          <a:p>
            <a:pPr>
              <a:buClr>
                <a:srgbClr val="0067A6"/>
              </a:buClr>
              <a:buFont typeface="Wingdings" pitchFamily="2" charset="2"/>
              <a:buChar char=""/>
            </a:pPr>
            <a:endParaRPr lang="en-GB" altLang="el-GR" sz="1800" dirty="0"/>
          </a:p>
        </p:txBody>
      </p:sp>
      <p:pic>
        <p:nvPicPr>
          <p:cNvPr id="6" name="5 - Εικόνα" descr="LIGNOBOND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581128"/>
            <a:ext cx="3030558" cy="1606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fld id="{254B5826-4870-49CC-8BDA-B4D3C554C0AF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96B57C35-AE24-4C35-9779-CF5B2CC816EE}" type="slidenum">
              <a:rPr lang="nb-NO" altLang="el-GR"/>
              <a:pPr/>
              <a:t>3</a:t>
            </a:fld>
            <a:endParaRPr lang="nb-NO" altLang="el-GR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428604"/>
            <a:ext cx="6999288" cy="571504"/>
          </a:xfrm>
        </p:spPr>
        <p:txBody>
          <a:bodyPr/>
          <a:lstStyle/>
          <a:p>
            <a:r>
              <a:rPr lang="en-US" altLang="el-GR" sz="2400" b="1" dirty="0">
                <a:solidFill>
                  <a:schemeClr val="accent1">
                    <a:lumMod val="50000"/>
                  </a:schemeClr>
                </a:solidFill>
              </a:rPr>
              <a:t>Pelltech II</a:t>
            </a:r>
            <a:br>
              <a:rPr lang="el-GR" altLang="el-GR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altLang="el-GR" sz="2400" i="1" dirty="0"/>
              <a:t>Χρήσεις-Ενδείξεις</a:t>
            </a:r>
            <a:br>
              <a:rPr lang="en-GB" altLang="el-GR" sz="2400" b="1" dirty="0">
                <a:solidFill>
                  <a:srgbClr val="FFCC00"/>
                </a:solidFill>
              </a:rPr>
            </a:br>
            <a:endParaRPr lang="en-GB" altLang="el-GR" sz="2400" i="1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2024750"/>
            <a:ext cx="5726439" cy="4500594"/>
          </a:xfrm>
        </p:spPr>
        <p:txBody>
          <a:bodyPr/>
          <a:lstStyle/>
          <a:p>
            <a:pPr lvl="1">
              <a:buClr>
                <a:schemeClr val="accent1">
                  <a:lumMod val="50000"/>
                </a:schemeClr>
              </a:buClr>
              <a:buNone/>
            </a:pPr>
            <a:endParaRPr lang="el-GR" altLang="el-GR" sz="18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rgbClr val="0067A6"/>
              </a:buClr>
              <a:buNone/>
            </a:pPr>
            <a:endParaRPr lang="en-GB" alt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00" y="1168815"/>
            <a:ext cx="4343169" cy="542248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Pelltech II</a:t>
            </a:r>
            <a:br>
              <a:rPr lang="en-US" sz="2400" b="1" dirty="0"/>
            </a:br>
            <a:r>
              <a:rPr lang="el-GR" altLang="el-GR" sz="2400" i="1" dirty="0"/>
              <a:t>Χρήσεις-Ενδείξεις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93712" y="1412776"/>
            <a:ext cx="7246628" cy="5359400"/>
          </a:xfrm>
        </p:spPr>
        <p:txBody>
          <a:bodyPr/>
          <a:lstStyle/>
          <a:p>
            <a:pPr marL="0" indent="0">
              <a:buNone/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Υλικά κατάλληλα για παραγωγή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ξυλοπέλετ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φλοιός Ηλίανθου </a:t>
            </a:r>
          </a:p>
          <a:p>
            <a:pPr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δασικό ξύλο </a:t>
            </a:r>
          </a:p>
          <a:p>
            <a:pPr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πριονίδια  </a:t>
            </a:r>
          </a:p>
          <a:p>
            <a:pPr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ανακυκλωμένο ξύλο </a:t>
            </a:r>
          </a:p>
          <a:p>
            <a:pPr>
              <a:buClr>
                <a:srgbClr val="800000"/>
              </a:buClr>
              <a:buFont typeface="Arial" panose="020B0604020202020204" pitchFamily="34" charset="0"/>
              <a:buChar char="•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ακατέργαστη ξυλεία (από βιομηχανία ξύλου) &amp;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παλιό ξύλο 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00D4FDE7-AABC-4577-AB15-3A251E7CA6CB}" type="datetime1">
              <a:rPr lang="nb-NO" altLang="el-GR" smtClean="0"/>
              <a:pPr/>
              <a:t>04.07.2025</a:t>
            </a:fld>
            <a:r>
              <a:rPr lang="nb-NO" altLang="el-GR"/>
              <a:t>         -       Page  </a:t>
            </a:r>
            <a:fld id="{D6A2DA91-7135-4578-B6D1-A1E34D43BB72}" type="slidenum">
              <a:rPr lang="nb-NO" altLang="el-GR" smtClean="0"/>
              <a:pPr/>
              <a:t>4</a:t>
            </a:fld>
            <a:endParaRPr lang="nb-NO" altLang="el-GR">
              <a:latin typeface="Times New Roman" pitchFamily="18" charset="0"/>
            </a:endParaRPr>
          </a:p>
        </p:txBody>
      </p:sp>
      <p:pic>
        <p:nvPicPr>
          <p:cNvPr id="2050" name="Picture 2" descr="Φτιάξε καθρέφτη από πριονίδια ξύλου - iP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091" y="4437113"/>
            <a:ext cx="2629853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Πριονίδι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437113"/>
            <a:ext cx="266428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2231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Pelltech II</a:t>
            </a:r>
            <a:br>
              <a:rPr lang="en-US" b="1" dirty="0"/>
            </a:br>
            <a:r>
              <a:rPr lang="el-GR" i="1" dirty="0"/>
              <a:t>Προδιαγραφές </a:t>
            </a:r>
            <a:r>
              <a:rPr lang="el-GR" i="1" dirty="0" err="1"/>
              <a:t>ξυλοπέλετ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00D4FDE7-AABC-4577-AB15-3A251E7CA6CB}" type="datetime1">
              <a:rPr lang="nb-NO" altLang="el-GR" smtClean="0"/>
              <a:pPr/>
              <a:t>04.07.2025</a:t>
            </a:fld>
            <a:r>
              <a:rPr lang="nb-NO" altLang="el-GR"/>
              <a:t>         -       Page  </a:t>
            </a:r>
            <a:fld id="{D6A2DA91-7135-4578-B6D1-A1E34D43BB72}" type="slidenum">
              <a:rPr lang="nb-NO" altLang="el-GR" smtClean="0"/>
              <a:pPr/>
              <a:t>5</a:t>
            </a:fld>
            <a:endParaRPr lang="nb-NO" altLang="el-GR">
              <a:latin typeface="Times New Roman" pitchFamily="18" charset="0"/>
            </a:endParaRPr>
          </a:p>
        </p:txBody>
      </p:sp>
      <p:graphicFrame>
        <p:nvGraphicFramePr>
          <p:cNvPr id="6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320954"/>
              </p:ext>
            </p:extLst>
          </p:nvPr>
        </p:nvGraphicFramePr>
        <p:xfrm>
          <a:off x="251520" y="1469861"/>
          <a:ext cx="8712968" cy="4623435"/>
        </p:xfrm>
        <a:graphic>
          <a:graphicData uri="http://schemas.openxmlformats.org/drawingml/2006/table">
            <a:tbl>
              <a:tblPr/>
              <a:tblGrid>
                <a:gridCol w="1975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0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Παράμετροι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Pellets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ÖNORM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DIN51731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DINplus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διάμετρος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4-10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4-10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μήκος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 x D1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50 mm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 x D1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πυκνότητα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kg/dm3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1,12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 &lt; </a:t>
                      </a:r>
                      <a:r>
                        <a:rPr kumimoji="0" lang="el-G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πυκνότητα</a:t>
                      </a:r>
                      <a:r>
                        <a: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&lt;1,4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1,12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περιεκτικότητα νερού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τέφρα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1,5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θερμαντική τιμή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MJ/kg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17,5&lt;HW&lt;19,5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θείο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0,08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άζωτο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χλώριο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0,02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σκόνη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2,3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&lt; 2,3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19797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Θέση υποσέλιδου 4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fld id="{94147C46-4175-42C1-965F-6974D9F6BADB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6E76EBC7-8A8C-44AC-99FF-FFE607898472}" type="slidenum">
              <a:rPr lang="nb-NO" altLang="el-GR"/>
              <a:pPr/>
              <a:t>6</a:t>
            </a:fld>
            <a:endParaRPr lang="nb-NO" altLang="el-GR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62788"/>
            <a:ext cx="6999288" cy="561956"/>
          </a:xfrm>
        </p:spPr>
        <p:txBody>
          <a:bodyPr/>
          <a:lstStyle/>
          <a:p>
            <a:r>
              <a:rPr lang="en-US" altLang="el-GR" sz="2400" b="1" dirty="0"/>
              <a:t>Pelltech II</a:t>
            </a:r>
            <a:br>
              <a:rPr lang="en-US" altLang="el-GR" sz="2400" b="1" dirty="0"/>
            </a:br>
            <a:br>
              <a:rPr lang="en-GB" altLang="el-GR" sz="2400" b="1" dirty="0"/>
            </a:br>
            <a:endParaRPr lang="en-GB" altLang="el-GR" sz="2400" i="1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162" y="1866138"/>
            <a:ext cx="4422886" cy="4875230"/>
          </a:xfrm>
        </p:spPr>
        <p:txBody>
          <a:bodyPr/>
          <a:lstStyle/>
          <a:p>
            <a:pPr>
              <a:buClr>
                <a:srgbClr val="800000"/>
              </a:buClr>
              <a:buFont typeface="Wingdings" pitchFamily="2" charset="2"/>
              <a:buChar char="§"/>
            </a:pPr>
            <a:r>
              <a:rPr lang="el-GR" altLang="el-GR" b="1" u="sng" dirty="0">
                <a:latin typeface="Times New Roman" pitchFamily="18" charset="0"/>
                <a:cs typeface="Times New Roman" pitchFamily="18" charset="0"/>
              </a:rPr>
              <a:t>Συνιστώμενη δοσολογία</a:t>
            </a:r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l-GR" dirty="0">
                <a:latin typeface="Times New Roman" pitchFamily="18" charset="0"/>
                <a:cs typeface="Times New Roman" pitchFamily="18" charset="0"/>
              </a:rPr>
              <a:t>3-5</a:t>
            </a:r>
            <a:r>
              <a:rPr lang="el-GR" altLang="el-GR" dirty="0">
                <a:latin typeface="Times New Roman" pitchFamily="18" charset="0"/>
                <a:cs typeface="Times New Roman" pitchFamily="18" charset="0"/>
              </a:rPr>
              <a:t> κιλά/τόνο βιομάζας, ανάλογα με την πίεση του ατμού </a:t>
            </a:r>
            <a:r>
              <a:rPr lang="en-US" altLang="el-GR" dirty="0">
                <a:latin typeface="Times New Roman" pitchFamily="18" charset="0"/>
                <a:cs typeface="Times New Roman" pitchFamily="18" charset="0"/>
              </a:rPr>
              <a:t>(bar) </a:t>
            </a:r>
            <a:r>
              <a:rPr lang="el-GR" altLang="el-GR" dirty="0">
                <a:latin typeface="Times New Roman" pitchFamily="18" charset="0"/>
                <a:cs typeface="Times New Roman" pitchFamily="18" charset="0"/>
              </a:rPr>
              <a:t>και το ποσοστό υγρασίας του ξύλου</a:t>
            </a:r>
            <a:r>
              <a:rPr lang="en-US" altLang="el-GR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altLang="el-GR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buNone/>
            </a:pPr>
            <a:endParaRPr lang="en-GB" altLang="el-GR" dirty="0"/>
          </a:p>
        </p:txBody>
      </p:sp>
      <p:pic>
        <p:nvPicPr>
          <p:cNvPr id="6" name="Picture 2" descr="Pelltech - Pellte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96734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253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fld id="{D48C67FF-2E25-42BD-8B6E-3629FDE49B06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E224BAE5-941B-46AF-876E-362388382081}" type="slidenum">
              <a:rPr lang="nb-NO" altLang="el-GR"/>
              <a:pPr/>
              <a:t>7</a:t>
            </a:fld>
            <a:endParaRPr lang="nb-NO" altLang="el-GR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400" b="1" dirty="0"/>
              <a:t>Pelltech II</a:t>
            </a:r>
            <a:br>
              <a:rPr lang="en-GB" altLang="el-GR" sz="2400" b="1" dirty="0">
                <a:solidFill>
                  <a:srgbClr val="FFCC00"/>
                </a:solidFill>
              </a:rPr>
            </a:br>
            <a:r>
              <a:rPr lang="el-GR" altLang="el-GR" sz="2400" i="1" dirty="0"/>
              <a:t>Πλεονεκτήματα</a:t>
            </a:r>
            <a:endParaRPr lang="en-GB" altLang="el-GR" sz="2400" i="1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65088" y="1944439"/>
            <a:ext cx="8669536" cy="5661025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Clr>
                <a:srgbClr val="800000"/>
              </a:buClr>
              <a:buNone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Προϊόν κατάλληλο για λίπανση της πελλετιέρας κατά την πελλετοποίηση πρώτων υλών:</a:t>
            </a:r>
          </a:p>
          <a:p>
            <a:pPr lvl="1">
              <a:lnSpc>
                <a:spcPct val="9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el-GR" alt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Αυξάνει σημαντικά την απόδοση (</a:t>
            </a:r>
            <a:r>
              <a:rPr lang="en-US" altLang="el-GR" sz="2000" dirty="0" err="1">
                <a:latin typeface="Times New Roman" pitchFamily="18" charset="0"/>
                <a:cs typeface="Times New Roman" pitchFamily="18" charset="0"/>
              </a:rPr>
              <a:t>tn</a:t>
            </a: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/ώρα</a:t>
            </a:r>
            <a:r>
              <a:rPr lang="en-US" altLang="el-GR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της πελλετιέρας (+20-30 %)</a:t>
            </a:r>
            <a:endParaRPr lang="en-US" altLang="el-GR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Μειώνει την κατανάλωση ενέργειας (</a:t>
            </a:r>
            <a:r>
              <a:rPr lang="en-US" altLang="el-GR" sz="2000" dirty="0">
                <a:latin typeface="Times New Roman" pitchFamily="18" charset="0"/>
                <a:cs typeface="Times New Roman" pitchFamily="18" charset="0"/>
              </a:rPr>
              <a:t>kWh/</a:t>
            </a:r>
            <a:r>
              <a:rPr lang="en-US" altLang="el-GR" sz="2000" dirty="0" err="1">
                <a:latin typeface="Times New Roman" pitchFamily="18" charset="0"/>
                <a:cs typeface="Times New Roman" pitchFamily="18" charset="0"/>
              </a:rPr>
              <a:t>tn</a:t>
            </a:r>
            <a:r>
              <a:rPr lang="en-US" altLang="el-GR" sz="2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 (-25 %)</a:t>
            </a:r>
          </a:p>
          <a:p>
            <a:pPr lvl="1">
              <a:lnSpc>
                <a:spcPct val="9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Σημαντικά λιγότερη σκόνη, βελτιώνοντας</a:t>
            </a:r>
            <a:r>
              <a:rPr lang="en-US" altLang="el-G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την ανθεκτικότητα των </a:t>
            </a:r>
            <a:r>
              <a:rPr lang="el-GR" altLang="el-GR" sz="2000" dirty="0" err="1">
                <a:latin typeface="Times New Roman" pitchFamily="18" charset="0"/>
                <a:cs typeface="Times New Roman" pitchFamily="18" charset="0"/>
              </a:rPr>
              <a:t>πέλετ</a:t>
            </a: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 Μείωση της φθοράς του μηχανολογικού εξοπλισμού</a:t>
            </a:r>
          </a:p>
          <a:p>
            <a:pPr lvl="1">
              <a:lnSpc>
                <a:spcPct val="90000"/>
              </a:lnSpc>
              <a:buClr>
                <a:srgbClr val="800000"/>
              </a:buClr>
              <a:buFont typeface="Wingdings" pitchFamily="2" charset="2"/>
              <a:buChar char="Ø"/>
            </a:pPr>
            <a:r>
              <a:rPr lang="el-GR" altLang="el-GR" sz="2000" dirty="0">
                <a:latin typeface="Times New Roman" pitchFamily="18" charset="0"/>
                <a:cs typeface="Times New Roman" pitchFamily="18" charset="0"/>
              </a:rPr>
              <a:t>Αυξάνει την διάρκεια ζωής της μήτρας της πελλετιέρας</a:t>
            </a:r>
          </a:p>
          <a:p>
            <a:pPr marL="457200" lvl="1" indent="0">
              <a:lnSpc>
                <a:spcPct val="90000"/>
              </a:lnSpc>
              <a:buClr>
                <a:srgbClr val="800000"/>
              </a:buClr>
              <a:buNone/>
            </a:pPr>
            <a:endParaRPr lang="el-GR" altLang="el-GR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rgbClr val="800000"/>
              </a:buClr>
              <a:buFont typeface="Wingdings" pitchFamily="2" charset="2"/>
              <a:buChar char="Ø"/>
            </a:pPr>
            <a:endParaRPr lang="el-GR" altLang="el-GR" sz="2000" dirty="0">
              <a:latin typeface="Times New Roman" pitchFamily="18" charset="0"/>
              <a:cs typeface="Times New Roman" pitchFamily="18" charset="0"/>
            </a:endParaRPr>
          </a:p>
          <a:p>
            <a:pPr lvl="3">
              <a:lnSpc>
                <a:spcPct val="90000"/>
              </a:lnSpc>
              <a:buClr>
                <a:schemeClr val="accent1">
                  <a:lumMod val="50000"/>
                </a:schemeClr>
              </a:buClr>
              <a:buFont typeface="Courier New" pitchFamily="49" charset="0"/>
              <a:buChar char="o"/>
            </a:pPr>
            <a:endParaRPr lang="en-GB" altLang="el-GR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rgbClr val="800000"/>
              </a:buClr>
              <a:buFont typeface="Wingdings" pitchFamily="2" charset="2"/>
              <a:buChar char="Ø"/>
            </a:pPr>
            <a:endParaRPr lang="el-GR" altLang="el-GR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rgbClr val="800000"/>
              </a:buClr>
              <a:buFont typeface="Wingdings" pitchFamily="2" charset="2"/>
              <a:buChar char="Ø"/>
            </a:pPr>
            <a:endParaRPr lang="el-GR" altLang="el-GR" sz="20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rgbClr val="0067A6"/>
              </a:buClr>
              <a:buFont typeface="Wingdings" pitchFamily="2" charset="2"/>
              <a:buChar char="Ø"/>
            </a:pPr>
            <a:endParaRPr lang="en-GB" altLang="el-GR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b="1" dirty="0">
                <a:solidFill>
                  <a:schemeClr val="accent1">
                    <a:lumMod val="50000"/>
                  </a:schemeClr>
                </a:solidFill>
              </a:rPr>
              <a:t>Pelltech II</a:t>
            </a:r>
            <a:br>
              <a:rPr lang="el-GR" altLang="el-GR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altLang="el-GR" dirty="0">
                <a:solidFill>
                  <a:schemeClr val="accent1">
                    <a:lumMod val="50000"/>
                  </a:schemeClr>
                </a:solidFill>
              </a:rPr>
              <a:t>Ενεργειακό όφελος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24744"/>
            <a:ext cx="8583488" cy="1080120"/>
          </a:xfrm>
        </p:spPr>
        <p:txBody>
          <a:bodyPr/>
          <a:lstStyle/>
          <a:p>
            <a:pPr marL="0" indent="0" algn="ctr">
              <a:buNone/>
            </a:pP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Παράδειγμα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Παραγωγή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pellets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20.000 τόνοι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Δοσολογία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Pelltech II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Kg/T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Τιμή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Pelltech II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€/Τ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Κόστος κιλοβατώρας: 0,12 €/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kWh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00D4FDE7-AABC-4577-AB15-3A251E7CA6CB}" type="datetime1">
              <a:rPr lang="nb-NO" altLang="el-GR" smtClean="0"/>
              <a:pPr/>
              <a:t>04.07.2025</a:t>
            </a:fld>
            <a:r>
              <a:rPr lang="nb-NO" altLang="el-GR"/>
              <a:t>         -       Page  </a:t>
            </a:r>
            <a:fld id="{8A4CE74F-C065-4D22-89C6-B448B28CE02F}" type="slidenum">
              <a:rPr lang="nb-NO" altLang="el-GR" smtClean="0"/>
              <a:pPr/>
              <a:t>8</a:t>
            </a:fld>
            <a:endParaRPr lang="nb-NO" altLang="el-GR">
              <a:latin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4077072"/>
            <a:ext cx="8748464" cy="23042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F5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F59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F59"/>
              </a:buClr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50000"/>
                </a:schemeClr>
              </a:buClr>
              <a:buNone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chemeClr val="accent1">
                  <a:lumMod val="50000"/>
                </a:schemeClr>
              </a:buClr>
              <a:buNone/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*εξοικονόμηση με χρήση </a:t>
            </a:r>
            <a:r>
              <a:rPr lang="en-US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Pelltech II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1,8 </a:t>
            </a:r>
            <a:r>
              <a:rPr lang="en-US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kWh/T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€/Τ</a:t>
            </a:r>
          </a:p>
          <a:p>
            <a:pPr>
              <a:buClr>
                <a:schemeClr val="accent1">
                  <a:lumMod val="50000"/>
                </a:schemeClr>
              </a:buClr>
              <a:buFontTx/>
              <a:buNone/>
            </a:pP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buFontTx/>
              <a:buNone/>
            </a:pPr>
            <a:r>
              <a:rPr lang="el-GR" alt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Όφελος</a:t>
            </a:r>
            <a:r>
              <a:rPr lang="en-US" alt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παραγωγής ανά τόνο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4,8 €/Τ –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€/Τ = 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4,6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€/Τ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  <a:buClr>
                <a:schemeClr val="accent1">
                  <a:lumMod val="50000"/>
                </a:schemeClr>
              </a:buClr>
              <a:buFontTx/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  <a:buClr>
                <a:schemeClr val="accent1">
                  <a:lumMod val="50000"/>
                </a:schemeClr>
              </a:buClr>
              <a:buFontTx/>
              <a:buNone/>
            </a:pPr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Όφελος ετήσιας παραγωγής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0,22 €/Τ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20.000 Τ = 4.400 €/χρόνο  </a:t>
            </a:r>
            <a:endParaRPr lang="en-GB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0947"/>
              </p:ext>
            </p:extLst>
          </p:nvPr>
        </p:nvGraphicFramePr>
        <p:xfrm>
          <a:off x="539552" y="3146649"/>
          <a:ext cx="7704856" cy="1107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9673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85886039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868995491"/>
                    </a:ext>
                  </a:extLst>
                </a:gridCol>
              </a:tblGrid>
              <a:tr h="301825">
                <a:tc>
                  <a:txBody>
                    <a:bodyPr/>
                    <a:lstStyle/>
                    <a:p>
                      <a:endParaRPr lang="el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Μάρτυρας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Pelltech II</a:t>
                      </a:r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*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379029"/>
                  </a:ext>
                </a:extLst>
              </a:tr>
              <a:tr h="355424">
                <a:tc>
                  <a:txBody>
                    <a:bodyPr/>
                    <a:lstStyle/>
                    <a:p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Ενεργειακή</a:t>
                      </a:r>
                      <a:r>
                        <a:rPr lang="el-GR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Κατανάλωση Παραγωγής (</a:t>
                      </a:r>
                      <a:r>
                        <a:rPr lang="en-US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kWh/T)</a:t>
                      </a:r>
                      <a:endParaRPr lang="el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65-70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113195"/>
                  </a:ext>
                </a:extLst>
              </a:tr>
              <a:tr h="417191">
                <a:tc>
                  <a:txBody>
                    <a:bodyPr/>
                    <a:lstStyle/>
                    <a:p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Ενεργειακό</a:t>
                      </a:r>
                      <a:r>
                        <a:rPr lang="el-GR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Κ</a:t>
                      </a:r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όστος</a:t>
                      </a:r>
                      <a:r>
                        <a:rPr lang="el-GR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Παραγωγής (€/Τ)</a:t>
                      </a:r>
                      <a:endParaRPr lang="el-G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118604"/>
                  </a:ext>
                </a:extLst>
              </a:tr>
            </a:tbl>
          </a:graphicData>
        </a:graphic>
      </p:graphicFrame>
      <p:sp>
        <p:nvSpPr>
          <p:cNvPr id="5" name="Αριστερό-δεξί βέλος 4"/>
          <p:cNvSpPr/>
          <p:nvPr/>
        </p:nvSpPr>
        <p:spPr bwMode="auto">
          <a:xfrm>
            <a:off x="4262155" y="1997039"/>
            <a:ext cx="741893" cy="484632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5338" y="203930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4,8</a:t>
            </a:r>
            <a:r>
              <a:rPr lang="el-GR" sz="2000" dirty="0">
                <a:cs typeface="Times New Roman" panose="02020603050405020304" pitchFamily="18" charset="0"/>
              </a:rPr>
              <a:t> €/</a:t>
            </a:r>
            <a:r>
              <a:rPr lang="en-US" sz="2000" dirty="0">
                <a:cs typeface="Times New Roman" panose="02020603050405020304" pitchFamily="18" charset="0"/>
              </a:rPr>
              <a:t>T</a:t>
            </a:r>
            <a:endParaRPr lang="el-GR" sz="2000" dirty="0"/>
          </a:p>
        </p:txBody>
      </p:sp>
      <p:sp>
        <p:nvSpPr>
          <p:cNvPr id="11" name="Αριστερό-δεξί βέλος 10"/>
          <p:cNvSpPr/>
          <p:nvPr/>
        </p:nvSpPr>
        <p:spPr bwMode="auto">
          <a:xfrm>
            <a:off x="5580112" y="4509120"/>
            <a:ext cx="340197" cy="180020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31188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υποσέλιδου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fld id="{BAEABA91-2752-42C6-B543-51634FBAE701}" type="datetime1">
              <a:rPr lang="nb-NO" altLang="el-GR"/>
              <a:pPr/>
              <a:t>04.07.2025</a:t>
            </a:fld>
            <a:r>
              <a:rPr lang="nb-NO" altLang="el-GR"/>
              <a:t>         -       Page  </a:t>
            </a:r>
            <a:fld id="{635AE720-B855-4310-8833-76319AF53626}" type="slidenum">
              <a:rPr lang="nb-NO" altLang="el-GR"/>
              <a:pPr/>
              <a:t>9</a:t>
            </a:fld>
            <a:endParaRPr lang="nb-NO" altLang="el-GR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2400" b="1" dirty="0"/>
              <a:t>Pelltech II</a:t>
            </a:r>
            <a:endParaRPr lang="en-GB" altLang="el-GR" sz="2400" b="1" dirty="0"/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3500430" y="2857496"/>
            <a:ext cx="5329238" cy="1655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395536" y="1596276"/>
            <a:ext cx="388843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altLang="el-GR" sz="2000" b="1" dirty="0">
                <a:cs typeface="Times New Roman" pitchFamily="18" charset="0"/>
              </a:rPr>
              <a:t>Οικονομική και φυσική</a:t>
            </a:r>
            <a:r>
              <a:rPr lang="en-GB" altLang="el-GR" sz="2000" b="1" dirty="0">
                <a:cs typeface="Times New Roman" pitchFamily="18" charset="0"/>
              </a:rPr>
              <a:t> </a:t>
            </a:r>
            <a:r>
              <a:rPr lang="el-GR" altLang="el-GR" sz="2000" b="1" dirty="0">
                <a:cs typeface="Times New Roman" pitchFamily="18" charset="0"/>
              </a:rPr>
              <a:t>λύση</a:t>
            </a:r>
            <a:r>
              <a:rPr lang="en-GB" altLang="el-GR" sz="2000" b="1" dirty="0">
                <a:cs typeface="Times New Roman" pitchFamily="18" charset="0"/>
              </a:rPr>
              <a:t> </a:t>
            </a:r>
            <a:r>
              <a:rPr lang="el-GR" altLang="el-GR" sz="2000" b="1" dirty="0">
                <a:cs typeface="Times New Roman" pitchFamily="18" charset="0"/>
              </a:rPr>
              <a:t> για την πελλετοποίηση.</a:t>
            </a:r>
          </a:p>
          <a:p>
            <a:pPr>
              <a:buClr>
                <a:srgbClr val="800000"/>
              </a:buClr>
            </a:pPr>
            <a:endParaRPr lang="el-GR" altLang="el-GR" sz="1800" b="1" dirty="0">
              <a:cs typeface="Times New Roman" pitchFamily="18" charset="0"/>
            </a:endParaRPr>
          </a:p>
          <a:p>
            <a:pPr marL="342900" indent="-3429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1800" dirty="0"/>
              <a:t>Βελτιώνει σημαντικά την απορρόφηση του ατμού.</a:t>
            </a:r>
          </a:p>
          <a:p>
            <a:pPr marL="342900" indent="-3429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1800" dirty="0"/>
              <a:t>Ποιοτικά καλύτερο παραγόμενο προϊόν.</a:t>
            </a:r>
          </a:p>
          <a:p>
            <a:pPr marL="342900" indent="-3429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1800" dirty="0"/>
              <a:t>Μείωση της καταναλισκόμενης ενέργειας.</a:t>
            </a:r>
          </a:p>
          <a:p>
            <a:pPr marL="342900" indent="-34290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1800" dirty="0"/>
              <a:t>Μείωση φθοράς μηχανολογικού εξοπλισμού. </a:t>
            </a:r>
          </a:p>
        </p:txBody>
      </p:sp>
      <p:pic>
        <p:nvPicPr>
          <p:cNvPr id="7" name="Picture 2" descr="Καυσόξυλα, Κάρβουνα, Πέλλετ, Μπρικέτες, Προσανάματα, Τζάκ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99992" y="4653136"/>
            <a:ext cx="3816424" cy="160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Lignotech">
  <a:themeElements>
    <a:clrScheme name="Lignote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notech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ignote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notec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notec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notec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note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note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note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15278</TotalTime>
  <Words>441</Words>
  <Application>Microsoft Office PowerPoint</Application>
  <PresentationFormat>On-screen Show (4:3)</PresentationFormat>
  <Paragraphs>126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Courier New</vt:lpstr>
      <vt:lpstr>Times New Roman</vt:lpstr>
      <vt:lpstr>Verdana</vt:lpstr>
      <vt:lpstr>Wingdings</vt:lpstr>
      <vt:lpstr>Lignotech</vt:lpstr>
      <vt:lpstr>PowerPoint Presentation</vt:lpstr>
      <vt:lpstr> </vt:lpstr>
      <vt:lpstr>Pelltech II Χρήσεις-Ενδείξεις </vt:lpstr>
      <vt:lpstr>Pelltech II Χρήσεις-Ενδείξεις</vt:lpstr>
      <vt:lpstr>Pelltech II Προδιαγραφές ξυλοπέλετ</vt:lpstr>
      <vt:lpstr>Pelltech II  </vt:lpstr>
      <vt:lpstr>Pelltech II Πλεονεκτήματα</vt:lpstr>
      <vt:lpstr>Pelltech II Ενεργειακό όφελος</vt:lpstr>
      <vt:lpstr>Pelltech II</vt:lpstr>
    </vt:vector>
  </TitlesOfParts>
  <Company>Borregaard Ind.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sbra</dc:creator>
  <cp:lastModifiedBy>George Vourloumis</cp:lastModifiedBy>
  <cp:revision>316</cp:revision>
  <cp:lastPrinted>2024-09-11T07:02:01Z</cp:lastPrinted>
  <dcterms:created xsi:type="dcterms:W3CDTF">2004-04-20T09:34:44Z</dcterms:created>
  <dcterms:modified xsi:type="dcterms:W3CDTF">2025-07-04T08:51:42Z</dcterms:modified>
</cp:coreProperties>
</file>