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74" r:id="rId7"/>
    <p:sldId id="275" r:id="rId8"/>
    <p:sldId id="276" r:id="rId9"/>
    <p:sldId id="266" r:id="rId10"/>
    <p:sldId id="268" r:id="rId11"/>
    <p:sldId id="271" r:id="rId12"/>
    <p:sldId id="269" r:id="rId13"/>
    <p:sldId id="270" r:id="rId14"/>
    <p:sldId id="277" r:id="rId15"/>
    <p:sldId id="27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9FA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lineChart>
        <c:grouping val="standard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Φύλλο1!$F$111:$F$122</c:f>
              <c:numCache>
                <c:formatCode>General</c:formatCode>
                <c:ptCount val="12"/>
                <c:pt idx="0">
                  <c:v>2.3699999999999997</c:v>
                </c:pt>
                <c:pt idx="1">
                  <c:v>1.83</c:v>
                </c:pt>
                <c:pt idx="2">
                  <c:v>1.27</c:v>
                </c:pt>
                <c:pt idx="3">
                  <c:v>1.1900000000000015</c:v>
                </c:pt>
                <c:pt idx="4">
                  <c:v>0.97000000000000042</c:v>
                </c:pt>
                <c:pt idx="5">
                  <c:v>0.88000000000000034</c:v>
                </c:pt>
                <c:pt idx="6">
                  <c:v>0.75000000000000089</c:v>
                </c:pt>
                <c:pt idx="7">
                  <c:v>0.75000000000000089</c:v>
                </c:pt>
                <c:pt idx="8">
                  <c:v>0.71000000000000063</c:v>
                </c:pt>
                <c:pt idx="9">
                  <c:v>0.63000000000000089</c:v>
                </c:pt>
                <c:pt idx="10">
                  <c:v>0.56000000000000005</c:v>
                </c:pt>
                <c:pt idx="11">
                  <c:v>0.56999999999999995</c:v>
                </c:pt>
              </c:numCache>
            </c:numRef>
          </c:val>
        </c:ser>
        <c:ser>
          <c:idx val="1"/>
          <c:order val="1"/>
          <c:spPr>
            <a:ln w="63500"/>
          </c:spPr>
          <c:marker>
            <c:symbol val="none"/>
          </c:marker>
          <c:val>
            <c:numRef>
              <c:f>Φύλλο1!$G$111:$G$122</c:f>
              <c:numCache>
                <c:formatCode>General</c:formatCode>
                <c:ptCount val="12"/>
                <c:pt idx="0">
                  <c:v>2.4299999999999997</c:v>
                </c:pt>
                <c:pt idx="1">
                  <c:v>2.02</c:v>
                </c:pt>
                <c:pt idx="2">
                  <c:v>1.52</c:v>
                </c:pt>
                <c:pt idx="3">
                  <c:v>1.22</c:v>
                </c:pt>
                <c:pt idx="4">
                  <c:v>1.27</c:v>
                </c:pt>
                <c:pt idx="5">
                  <c:v>1.02</c:v>
                </c:pt>
                <c:pt idx="6">
                  <c:v>0.98</c:v>
                </c:pt>
                <c:pt idx="7">
                  <c:v>0.82000000000000062</c:v>
                </c:pt>
                <c:pt idx="8">
                  <c:v>0.82000000000000062</c:v>
                </c:pt>
                <c:pt idx="9">
                  <c:v>0.75000000000000089</c:v>
                </c:pt>
                <c:pt idx="10">
                  <c:v>0.72000000000000064</c:v>
                </c:pt>
                <c:pt idx="11">
                  <c:v>0.61000000000000065</c:v>
                </c:pt>
              </c:numCache>
            </c:numRef>
          </c:val>
        </c:ser>
        <c:marker val="1"/>
        <c:axId val="104057472"/>
        <c:axId val="104341888"/>
      </c:lineChart>
      <c:catAx>
        <c:axId val="104057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104341888"/>
        <c:crosses val="autoZero"/>
        <c:auto val="1"/>
        <c:lblAlgn val="ctr"/>
        <c:lblOffset val="100"/>
      </c:catAx>
      <c:valAx>
        <c:axId val="104341888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405747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lineChart>
        <c:grouping val="standard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Φύλλο1!$F$111:$F$122</c:f>
              <c:numCache>
                <c:formatCode>General</c:formatCode>
                <c:ptCount val="12"/>
                <c:pt idx="0">
                  <c:v>2.3699999999999997</c:v>
                </c:pt>
                <c:pt idx="1">
                  <c:v>1.83</c:v>
                </c:pt>
                <c:pt idx="2">
                  <c:v>1.27</c:v>
                </c:pt>
                <c:pt idx="3">
                  <c:v>1.1900000000000017</c:v>
                </c:pt>
                <c:pt idx="4">
                  <c:v>0.97000000000000064</c:v>
                </c:pt>
                <c:pt idx="5">
                  <c:v>0.88</c:v>
                </c:pt>
                <c:pt idx="6">
                  <c:v>0.750000000000001</c:v>
                </c:pt>
                <c:pt idx="7">
                  <c:v>0.750000000000001</c:v>
                </c:pt>
                <c:pt idx="8">
                  <c:v>0.71000000000000063</c:v>
                </c:pt>
                <c:pt idx="9">
                  <c:v>0.630000000000001</c:v>
                </c:pt>
                <c:pt idx="10">
                  <c:v>0.56000000000000005</c:v>
                </c:pt>
                <c:pt idx="11">
                  <c:v>0.56999999999999995</c:v>
                </c:pt>
              </c:numCache>
            </c:numRef>
          </c:val>
        </c:ser>
        <c:ser>
          <c:idx val="1"/>
          <c:order val="1"/>
          <c:spPr>
            <a:ln w="63500"/>
          </c:spPr>
          <c:marker>
            <c:symbol val="none"/>
          </c:marker>
          <c:val>
            <c:numRef>
              <c:f>Φύλλο1!$G$111:$G$122</c:f>
              <c:numCache>
                <c:formatCode>General</c:formatCode>
                <c:ptCount val="12"/>
                <c:pt idx="0">
                  <c:v>2.4299999999999997</c:v>
                </c:pt>
                <c:pt idx="1">
                  <c:v>2.02</c:v>
                </c:pt>
                <c:pt idx="2">
                  <c:v>1.52</c:v>
                </c:pt>
                <c:pt idx="3">
                  <c:v>1.22</c:v>
                </c:pt>
                <c:pt idx="4">
                  <c:v>1.27</c:v>
                </c:pt>
                <c:pt idx="5">
                  <c:v>1.02</c:v>
                </c:pt>
                <c:pt idx="6">
                  <c:v>0.98</c:v>
                </c:pt>
                <c:pt idx="7">
                  <c:v>0.82000000000000062</c:v>
                </c:pt>
                <c:pt idx="8">
                  <c:v>0.82000000000000062</c:v>
                </c:pt>
                <c:pt idx="9">
                  <c:v>0.750000000000001</c:v>
                </c:pt>
                <c:pt idx="10">
                  <c:v>0.72000000000000064</c:v>
                </c:pt>
                <c:pt idx="11">
                  <c:v>0.61000000000000065</c:v>
                </c:pt>
              </c:numCache>
            </c:numRef>
          </c:val>
        </c:ser>
        <c:marker val="1"/>
        <c:axId val="104366464"/>
        <c:axId val="104368000"/>
      </c:lineChart>
      <c:catAx>
        <c:axId val="104366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104368000"/>
        <c:crosses val="autoZero"/>
        <c:auto val="1"/>
        <c:lblAlgn val="ctr"/>
        <c:lblOffset val="100"/>
      </c:catAx>
      <c:valAx>
        <c:axId val="104368000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43664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lineChart>
        <c:grouping val="standard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Φύλλο1!$F$111:$F$122</c:f>
              <c:numCache>
                <c:formatCode>General</c:formatCode>
                <c:ptCount val="12"/>
                <c:pt idx="0">
                  <c:v>2.3699999999999997</c:v>
                </c:pt>
                <c:pt idx="1">
                  <c:v>1.83</c:v>
                </c:pt>
                <c:pt idx="2">
                  <c:v>1.27</c:v>
                </c:pt>
                <c:pt idx="3">
                  <c:v>1.1900000000000019</c:v>
                </c:pt>
                <c:pt idx="4">
                  <c:v>0.97000000000000064</c:v>
                </c:pt>
                <c:pt idx="5">
                  <c:v>0.88</c:v>
                </c:pt>
                <c:pt idx="6">
                  <c:v>0.75000000000000111</c:v>
                </c:pt>
                <c:pt idx="7">
                  <c:v>0.75000000000000111</c:v>
                </c:pt>
                <c:pt idx="8">
                  <c:v>0.71000000000000063</c:v>
                </c:pt>
                <c:pt idx="9">
                  <c:v>0.63000000000000111</c:v>
                </c:pt>
                <c:pt idx="10">
                  <c:v>0.56000000000000005</c:v>
                </c:pt>
                <c:pt idx="11">
                  <c:v>0.56999999999999995</c:v>
                </c:pt>
              </c:numCache>
            </c:numRef>
          </c:val>
        </c:ser>
        <c:ser>
          <c:idx val="1"/>
          <c:order val="1"/>
          <c:spPr>
            <a:ln w="63500"/>
          </c:spPr>
          <c:marker>
            <c:symbol val="none"/>
          </c:marker>
          <c:val>
            <c:numRef>
              <c:f>Φύλλο1!$G$111:$G$122</c:f>
              <c:numCache>
                <c:formatCode>General</c:formatCode>
                <c:ptCount val="12"/>
                <c:pt idx="0">
                  <c:v>2.4299999999999997</c:v>
                </c:pt>
                <c:pt idx="1">
                  <c:v>2.02</c:v>
                </c:pt>
                <c:pt idx="2">
                  <c:v>1.52</c:v>
                </c:pt>
                <c:pt idx="3">
                  <c:v>1.22</c:v>
                </c:pt>
                <c:pt idx="4">
                  <c:v>1.27</c:v>
                </c:pt>
                <c:pt idx="5">
                  <c:v>1.02</c:v>
                </c:pt>
                <c:pt idx="6">
                  <c:v>0.98</c:v>
                </c:pt>
                <c:pt idx="7">
                  <c:v>0.82000000000000062</c:v>
                </c:pt>
                <c:pt idx="8">
                  <c:v>0.82000000000000062</c:v>
                </c:pt>
                <c:pt idx="9">
                  <c:v>0.75000000000000111</c:v>
                </c:pt>
                <c:pt idx="10">
                  <c:v>0.72000000000000064</c:v>
                </c:pt>
                <c:pt idx="11">
                  <c:v>0.61000000000000065</c:v>
                </c:pt>
              </c:numCache>
            </c:numRef>
          </c:val>
        </c:ser>
        <c:marker val="1"/>
        <c:axId val="104970880"/>
        <c:axId val="104984960"/>
      </c:lineChart>
      <c:catAx>
        <c:axId val="104970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104984960"/>
        <c:crosses val="autoZero"/>
        <c:auto val="1"/>
        <c:lblAlgn val="ctr"/>
        <c:lblOffset val="100"/>
      </c:catAx>
      <c:valAx>
        <c:axId val="104984960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497088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val>
            <c:numRef>
              <c:f>Φύλλο1!$G$136:$G$137</c:f>
              <c:numCache>
                <c:formatCode>General</c:formatCode>
                <c:ptCount val="2"/>
                <c:pt idx="0">
                  <c:v>87.2</c:v>
                </c:pt>
                <c:pt idx="1">
                  <c:v>104.5</c:v>
                </c:pt>
              </c:numCache>
            </c:numRef>
          </c:val>
        </c:ser>
        <c:shape val="box"/>
        <c:axId val="105435520"/>
        <c:axId val="105437056"/>
        <c:axId val="0"/>
      </c:bar3DChart>
      <c:catAx>
        <c:axId val="105435520"/>
        <c:scaling>
          <c:orientation val="minMax"/>
        </c:scaling>
        <c:delete val="1"/>
        <c:axPos val="b"/>
        <c:tickLblPos val="none"/>
        <c:crossAx val="105437056"/>
        <c:crosses val="autoZero"/>
        <c:auto val="1"/>
        <c:lblAlgn val="ctr"/>
        <c:lblOffset val="100"/>
      </c:catAx>
      <c:valAx>
        <c:axId val="105437056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543552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val>
            <c:numRef>
              <c:f>Φύλλο1!$I$68:$I$75</c:f>
              <c:numCache>
                <c:formatCode>General</c:formatCode>
                <c:ptCount val="8"/>
                <c:pt idx="0">
                  <c:v>6.4</c:v>
                </c:pt>
                <c:pt idx="1">
                  <c:v>6.6</c:v>
                </c:pt>
                <c:pt idx="2">
                  <c:v>6.6</c:v>
                </c:pt>
                <c:pt idx="3">
                  <c:v>6.75</c:v>
                </c:pt>
                <c:pt idx="4">
                  <c:v>6.9</c:v>
                </c:pt>
                <c:pt idx="5">
                  <c:v>7.35</c:v>
                </c:pt>
                <c:pt idx="6">
                  <c:v>6.6</c:v>
                </c:pt>
                <c:pt idx="7">
                  <c:v>7.2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val>
            <c:numRef>
              <c:f>Φύλλο1!$J$68:$J$75</c:f>
              <c:numCache>
                <c:formatCode>General</c:formatCode>
                <c:ptCount val="8"/>
                <c:pt idx="0">
                  <c:v>5.6</c:v>
                </c:pt>
                <c:pt idx="1">
                  <c:v>5.9</c:v>
                </c:pt>
                <c:pt idx="2">
                  <c:v>6.1</c:v>
                </c:pt>
                <c:pt idx="3">
                  <c:v>6.4</c:v>
                </c:pt>
                <c:pt idx="4">
                  <c:v>6</c:v>
                </c:pt>
                <c:pt idx="5">
                  <c:v>6.6499999999999995</c:v>
                </c:pt>
                <c:pt idx="6">
                  <c:v>6.55</c:v>
                </c:pt>
                <c:pt idx="7">
                  <c:v>6.6499999999999995</c:v>
                </c:pt>
              </c:numCache>
            </c:numRef>
          </c:val>
        </c:ser>
        <c:shape val="box"/>
        <c:axId val="105736448"/>
        <c:axId val="105742336"/>
        <c:axId val="0"/>
      </c:bar3DChart>
      <c:catAx>
        <c:axId val="105736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5742336"/>
        <c:crosses val="autoZero"/>
        <c:auto val="1"/>
        <c:lblAlgn val="ctr"/>
        <c:lblOffset val="100"/>
      </c:catAx>
      <c:valAx>
        <c:axId val="105742336"/>
        <c:scaling>
          <c:orientation val="minMax"/>
          <c:min val="0"/>
        </c:scaling>
        <c:axPos val="l"/>
        <c:numFmt formatCode="#,##0.00" sourceLinked="0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573644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val>
            <c:numRef>
              <c:f>Φύλλο1!$I$16:$I$23</c:f>
              <c:numCache>
                <c:formatCode>General</c:formatCode>
                <c:ptCount val="8"/>
                <c:pt idx="0">
                  <c:v>5.99</c:v>
                </c:pt>
                <c:pt idx="1">
                  <c:v>6.14</c:v>
                </c:pt>
                <c:pt idx="2">
                  <c:v>6.38</c:v>
                </c:pt>
                <c:pt idx="3">
                  <c:v>6.54</c:v>
                </c:pt>
                <c:pt idx="4">
                  <c:v>6.5</c:v>
                </c:pt>
                <c:pt idx="5">
                  <c:v>6.33</c:v>
                </c:pt>
                <c:pt idx="6">
                  <c:v>6.3599999999999985</c:v>
                </c:pt>
                <c:pt idx="7">
                  <c:v>6.28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val>
            <c:numRef>
              <c:f>Φύλλο1!$J$16:$J$23</c:f>
              <c:numCache>
                <c:formatCode>General</c:formatCode>
                <c:ptCount val="8"/>
                <c:pt idx="0">
                  <c:v>6.04</c:v>
                </c:pt>
                <c:pt idx="1">
                  <c:v>6.28</c:v>
                </c:pt>
                <c:pt idx="2">
                  <c:v>6.72</c:v>
                </c:pt>
                <c:pt idx="3">
                  <c:v>6.79</c:v>
                </c:pt>
                <c:pt idx="4">
                  <c:v>6.6099999999999985</c:v>
                </c:pt>
                <c:pt idx="5">
                  <c:v>6.5</c:v>
                </c:pt>
                <c:pt idx="6">
                  <c:v>6.6499999999999995</c:v>
                </c:pt>
                <c:pt idx="7">
                  <c:v>6.5</c:v>
                </c:pt>
              </c:numCache>
            </c:numRef>
          </c:val>
        </c:ser>
        <c:shape val="box"/>
        <c:axId val="105857408"/>
        <c:axId val="105858944"/>
        <c:axId val="0"/>
      </c:bar3DChart>
      <c:catAx>
        <c:axId val="105857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5858944"/>
        <c:crosses val="autoZero"/>
        <c:auto val="1"/>
        <c:lblAlgn val="ctr"/>
        <c:lblOffset val="100"/>
      </c:catAx>
      <c:valAx>
        <c:axId val="105858944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585740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lineChart>
        <c:grouping val="standard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Φύλλο1!$J$89:$J$96</c:f>
              <c:numCache>
                <c:formatCode>General</c:formatCode>
                <c:ptCount val="8"/>
                <c:pt idx="0">
                  <c:v>12.39</c:v>
                </c:pt>
                <c:pt idx="1">
                  <c:v>12.739999999999998</c:v>
                </c:pt>
                <c:pt idx="2">
                  <c:v>12.98</c:v>
                </c:pt>
                <c:pt idx="3">
                  <c:v>13.29</c:v>
                </c:pt>
                <c:pt idx="4">
                  <c:v>13.4</c:v>
                </c:pt>
                <c:pt idx="5">
                  <c:v>13.68</c:v>
                </c:pt>
                <c:pt idx="6">
                  <c:v>12.96</c:v>
                </c:pt>
                <c:pt idx="7">
                  <c:v>13.48</c:v>
                </c:pt>
              </c:numCache>
            </c:numRef>
          </c:val>
        </c:ser>
        <c:ser>
          <c:idx val="1"/>
          <c:order val="1"/>
          <c:spPr>
            <a:ln w="63500"/>
          </c:spPr>
          <c:marker>
            <c:symbol val="none"/>
          </c:marker>
          <c:val>
            <c:numRef>
              <c:f>Φύλλο1!$K$89:$K$96</c:f>
              <c:numCache>
                <c:formatCode>General</c:formatCode>
                <c:ptCount val="8"/>
                <c:pt idx="0">
                  <c:v>11.64</c:v>
                </c:pt>
                <c:pt idx="1">
                  <c:v>12.18</c:v>
                </c:pt>
                <c:pt idx="2">
                  <c:v>12.82</c:v>
                </c:pt>
                <c:pt idx="3">
                  <c:v>13.190000000000001</c:v>
                </c:pt>
                <c:pt idx="4">
                  <c:v>12.61</c:v>
                </c:pt>
                <c:pt idx="5">
                  <c:v>13.15</c:v>
                </c:pt>
                <c:pt idx="6">
                  <c:v>13.2</c:v>
                </c:pt>
                <c:pt idx="7">
                  <c:v>13.15</c:v>
                </c:pt>
              </c:numCache>
            </c:numRef>
          </c:val>
        </c:ser>
        <c:marker val="1"/>
        <c:axId val="105899904"/>
        <c:axId val="105901440"/>
      </c:lineChart>
      <c:catAx>
        <c:axId val="105899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5901440"/>
        <c:crosses val="autoZero"/>
        <c:auto val="1"/>
        <c:lblAlgn val="ctr"/>
        <c:lblOffset val="100"/>
      </c:catAx>
      <c:valAx>
        <c:axId val="105901440"/>
        <c:scaling>
          <c:orientation val="minMax"/>
          <c:min val="11.5"/>
        </c:scaling>
        <c:axPos val="l"/>
        <c:numFmt formatCode="#,##0.00" sourceLinked="0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10589990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F75D-BB98-4539-B604-A2E772CE9E9E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040E-04AE-4864-AA8F-AACFB73C6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user\Τα έγγραφά μου\Οι εικόνες μου\SCAN TRANSFER\PHOTOS\Synthetic_Population_Bulgarian_Milky_Shee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737"/>
          </a:xfrm>
          <a:prstGeom prst="rect">
            <a:avLst/>
          </a:prstGeom>
          <a:noFill/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611560" y="86767"/>
            <a:ext cx="8352928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SOYPASS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στη διατροφή</a:t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των γαλακτοπαραγωγών προβάτων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5301208"/>
            <a:ext cx="3470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ΠΕΙΡΑΜΑΤΙΣΜΟΣ</a:t>
            </a:r>
          </a:p>
          <a:p>
            <a:pPr algn="ctr"/>
            <a:r>
              <a:rPr lang="el-GR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ΒΟΥΛΓΑΡΙΑ</a:t>
            </a:r>
            <a:endParaRPr lang="el-GR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- Γράφημα"/>
          <p:cNvGraphicFramePr/>
          <p:nvPr/>
        </p:nvGraphicFramePr>
        <p:xfrm>
          <a:off x="1331640" y="1772816"/>
          <a:ext cx="73448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851920" y="6381328"/>
            <a:ext cx="263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Έλεγχος γαλακτοπαραγωγής</a:t>
            </a:r>
            <a:endParaRPr lang="el-GR" sz="16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77716" y="1383159"/>
            <a:ext cx="80892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b="1" i="1" dirty="0" smtClean="0"/>
              <a:t>Οι μάρτυρες είχαν υψηλότερη λιποπεριεκτικότητα κατά 9,0%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5137" y="3573016"/>
            <a:ext cx="1502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Περιεκτικότητα</a:t>
            </a:r>
          </a:p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λίπος (%)</a:t>
            </a:r>
            <a:endParaRPr lang="el-G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948264" y="478413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ΜΑΡΤΥΡΕΣ</a:t>
            </a:r>
          </a:p>
          <a:p>
            <a:r>
              <a:rPr lang="en-US" b="1" dirty="0" smtClean="0"/>
              <a:t>SOYPASS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8244408" y="550421"/>
            <a:ext cx="360040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8244408" y="838453"/>
            <a:ext cx="360040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- Γράφημα"/>
          <p:cNvGraphicFramePr/>
          <p:nvPr/>
        </p:nvGraphicFramePr>
        <p:xfrm>
          <a:off x="1475656" y="2060848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851920" y="6381328"/>
            <a:ext cx="263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Έλεγχος γαλακτοπαραγωγής</a:t>
            </a:r>
            <a:endParaRPr lang="el-GR" sz="16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8268" y="3573016"/>
            <a:ext cx="157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Περιεκτικότητα</a:t>
            </a:r>
          </a:p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πρωτεΐνη (%)</a:t>
            </a:r>
            <a:endParaRPr lang="el-G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0697" y="1301859"/>
            <a:ext cx="71696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b="1" i="1" dirty="0" smtClean="0"/>
              <a:t>Τα πρόβατα που κατανάλωσαν </a:t>
            </a:r>
            <a:r>
              <a:rPr lang="en-US" sz="2400" b="1" i="1" dirty="0" smtClean="0"/>
              <a:t>SOYPASS </a:t>
            </a:r>
            <a:r>
              <a:rPr lang="el-GR" sz="2400" b="1" i="1" dirty="0" smtClean="0"/>
              <a:t>έδωσαν γάλα</a:t>
            </a:r>
          </a:p>
          <a:p>
            <a:pPr algn="ctr"/>
            <a:r>
              <a:rPr lang="el-GR" sz="2400" b="1" i="1" dirty="0" smtClean="0"/>
              <a:t>με υψηλότερη περιεκτικότητα σε πρωτεΐνη κατά 3,0%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948264" y="478413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ΜΑΡΤΥΡΕΣ</a:t>
            </a:r>
          </a:p>
          <a:p>
            <a:r>
              <a:rPr lang="en-US" b="1" dirty="0" smtClean="0"/>
              <a:t>SOYPASS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8244408" y="550421"/>
            <a:ext cx="360040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8244408" y="838453"/>
            <a:ext cx="360040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- Γράφημα"/>
          <p:cNvGraphicFramePr/>
          <p:nvPr/>
        </p:nvGraphicFramePr>
        <p:xfrm>
          <a:off x="1331640" y="1772816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139952" y="6381328"/>
            <a:ext cx="263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Έλεγχος γαλακτοπαραγωγής</a:t>
            </a:r>
            <a:endParaRPr lang="el-GR" sz="1600" b="1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2051720" y="5085184"/>
            <a:ext cx="669674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5496" y="3564305"/>
            <a:ext cx="1322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Λίπος &amp;</a:t>
            </a:r>
          </a:p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πρωτεΐνη (%)</a:t>
            </a:r>
            <a:endParaRPr lang="el-G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948264" y="1340768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ΜΑΡΤΥΡΕΣ</a:t>
            </a:r>
          </a:p>
          <a:p>
            <a:r>
              <a:rPr lang="en-US" b="1" dirty="0" smtClean="0"/>
              <a:t>SOYPASS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8244408" y="1412776"/>
            <a:ext cx="360040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8244408" y="1700808"/>
            <a:ext cx="360040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868587" y="1445875"/>
            <a:ext cx="54838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b="1" i="1" dirty="0" smtClean="0"/>
              <a:t>Και στις 2 περιπτώσεις, το γάλα καλύπτει</a:t>
            </a:r>
          </a:p>
          <a:p>
            <a:pPr algn="ctr"/>
            <a:r>
              <a:rPr lang="el-GR" sz="2400" b="1" i="1" dirty="0" smtClean="0"/>
              <a:t>τις απαιτήσεις των τυροκόμων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4932040" y="4725144"/>
            <a:ext cx="2076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 smtClean="0"/>
              <a:t>όριο </a:t>
            </a:r>
            <a:r>
              <a:rPr lang="en-US" sz="1600" b="1" i="1" dirty="0" smtClean="0"/>
              <a:t>“</a:t>
            </a:r>
            <a:r>
              <a:rPr lang="el-GR" sz="1600" b="1" i="1" dirty="0" smtClean="0"/>
              <a:t>λιποπρωτεΐνης</a:t>
            </a:r>
            <a:r>
              <a:rPr lang="en-US" sz="1600" b="1" i="1" dirty="0" smtClean="0"/>
              <a:t>”</a:t>
            </a:r>
            <a:endParaRPr lang="el-GR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 and Settings\user\Τα έγγραφά μου\Οι εικόνες μου\SCAN TRANSFER\PHOTOS\soybean-meal-250x2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1772816"/>
            <a:ext cx="1287016" cy="1287016"/>
          </a:xfrm>
          <a:prstGeom prst="rect">
            <a:avLst/>
          </a:prstGeom>
          <a:noFill/>
        </p:spPr>
      </p:pic>
      <p:pic>
        <p:nvPicPr>
          <p:cNvPr id="1026" name="Picture 2" descr="E:\Documents and Settings\user\Τα έγγραφά μου\Οι εικόνες μου\SCAN TRANSFER\PHOTOS\φετ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303551" cy="316835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403648" y="5157192"/>
            <a:ext cx="4127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Ελλάδα         ΦΕΤΑ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63272" y="2852936"/>
            <a:ext cx="2036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ΜΑΡΤΥΡΕΣ</a:t>
            </a:r>
            <a:endParaRPr lang="el-GR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27584" y="3501008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21,75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228184" y="2852936"/>
            <a:ext cx="168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SOYPASS</a:t>
            </a:r>
            <a:endParaRPr lang="el-GR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00192" y="3501008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372200" y="4212377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+16,3%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E:\Documents and Settings\user\Τα έγγραφά μου\Οι εικόνες μου\SCAN TRANSFER\PHOTOS\soyp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1634285" cy="1224136"/>
          </a:xfrm>
          <a:prstGeom prst="rect">
            <a:avLst/>
          </a:prstGeom>
          <a:noFill/>
        </p:spPr>
      </p:pic>
      <p:sp>
        <p:nvSpPr>
          <p:cNvPr id="12" name="11 - Δεξιό βέλος"/>
          <p:cNvSpPr/>
          <p:nvPr/>
        </p:nvSpPr>
        <p:spPr>
          <a:xfrm>
            <a:off x="3779912" y="5301208"/>
            <a:ext cx="504056" cy="2880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391432" y="404664"/>
            <a:ext cx="4124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Συμπεράσματα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19486" y="1772816"/>
            <a:ext cx="83950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Αύξηση της γαλακτοπαραγωγής κατά 19,8%.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Μικρή μείωση της περιεκτικότητας σε λίπος (-9,0%)</a:t>
            </a:r>
          </a:p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και μικρή αύξηση της περιεκτικότητας σε πρωτεΐνη (+3,0%).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Αύξηση της απόδοσης στην τυροκόμηση κατά 16,3%.</a:t>
            </a:r>
          </a:p>
          <a:p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Ουσιαστικά με το ίδιο κόστος παραγωγής!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1619672" y="4293096"/>
            <a:ext cx="432048" cy="64807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user\Τα έγγραφά μου\Οι εικόνες μου\SCAN TRANSFER\PHOTOS\soy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594"/>
            <a:ext cx="4710956" cy="352867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115616" y="620688"/>
            <a:ext cx="554985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SOYPASS</a:t>
            </a:r>
          </a:p>
          <a:p>
            <a:r>
              <a:rPr lang="el-GR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l-GR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λογική επιλογή!</a:t>
            </a:r>
            <a:endParaRPr lang="el-GR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860032" y="5229200"/>
            <a:ext cx="384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…και στην Ελλάδα!</a:t>
            </a:r>
            <a:endParaRPr lang="el-GR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35696" y="404664"/>
            <a:ext cx="525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Σκοπός της έρευνας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Documents and Settings\user\Τα έγγραφά μου\Οι εικόνες μου\SCAN TRANSFER\PHOTOS\soy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666"/>
            <a:ext cx="4710956" cy="352867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475656" y="1844824"/>
            <a:ext cx="61332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μελέτη της επίδρασης του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SOYPASS </a:t>
            </a:r>
          </a:p>
          <a:p>
            <a:pPr algn="ctr"/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γαλακτοπαραγωγή των προβάτων,</a:t>
            </a:r>
          </a:p>
          <a:p>
            <a:pPr algn="ctr"/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αντικαθιστά το κοινό σογιάλευρο.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547664" y="404664"/>
            <a:ext cx="6167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Ταυτότητα της έρευνας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11560" y="1772816"/>
            <a:ext cx="83414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Τόπος διεξαγωγής πειραματισμού: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 Kostinbrod, BULGARIA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 πειραματισμού: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180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ημέρες</a:t>
            </a:r>
          </a:p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προβατίνων: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ulgarian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airy Synthetic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opulation)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πειραματικών ομάδων: 2 (2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20)</a:t>
            </a:r>
          </a:p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Σύστημα διατροφής: ομαδικό</a:t>
            </a:r>
          </a:p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Έλεγχος γαλακτοπαραγωγής: ανά δεκαπενθήμερο</a:t>
            </a:r>
          </a:p>
          <a:p>
            <a:endParaRPr lang="el-GR" sz="2400" b="1" dirty="0" smtClean="0"/>
          </a:p>
          <a:p>
            <a:r>
              <a:rPr lang="el-GR" sz="2400" b="1" dirty="0" smtClean="0">
                <a:solidFill>
                  <a:srgbClr val="002060"/>
                </a:solidFill>
              </a:rPr>
              <a:t>Κριτήρια καταρτισμού πειραματικών ομάδων </a:t>
            </a:r>
          </a:p>
          <a:p>
            <a:r>
              <a:rPr lang="el-GR" b="1" i="1" dirty="0" smtClean="0"/>
              <a:t>Ίδια γαλακτοπαραγωγική ικανότητα, ηλικία, αριθμός γαλακτικής περιόδου, </a:t>
            </a:r>
          </a:p>
          <a:p>
            <a:r>
              <a:rPr lang="el-GR" b="1" i="1" dirty="0" smtClean="0"/>
              <a:t>τύπος τοκετού (πολυδυμία)</a:t>
            </a:r>
          </a:p>
          <a:p>
            <a:r>
              <a:rPr lang="el-GR" sz="2400" b="1" dirty="0" smtClean="0">
                <a:solidFill>
                  <a:srgbClr val="002060"/>
                </a:solidFill>
              </a:rPr>
              <a:t>Στοιχεία γαλακτοπαραγωγής </a:t>
            </a:r>
          </a:p>
          <a:p>
            <a:r>
              <a:rPr lang="el-GR" b="1" i="1" dirty="0" smtClean="0"/>
              <a:t>Ποσότητα, περιεκτικότητα σε λίπος, περιεκτικότητα σε πρωτεΐνη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47664" y="404664"/>
            <a:ext cx="6167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Ταυτότητα της έρευνας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79512" y="1628800"/>
            <a:ext cx="1833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Σιτηρέσιο</a:t>
            </a:r>
            <a:endParaRPr lang="el-GR" sz="3200" b="1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115616" y="2348880"/>
          <a:ext cx="66247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150"/>
                <a:gridCol w="141958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ΖΩΟΤΡΟΦΕΣ</a:t>
                      </a:r>
                      <a:endParaRPr lang="el-GR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Kg</a:t>
                      </a:r>
                      <a:endParaRPr lang="el-GR" sz="24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Ενσίρωμα</a:t>
                      </a:r>
                      <a:r>
                        <a:rPr lang="el-G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καλαμποκιού</a:t>
                      </a:r>
                      <a:endParaRPr lang="el-G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el-G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Σανός μηδικής</a:t>
                      </a:r>
                      <a:endParaRPr lang="el-G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</a:t>
                      </a:r>
                      <a:endParaRPr lang="el-G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Μίγμα</a:t>
                      </a:r>
                      <a:r>
                        <a:rPr lang="el-G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συμπυκνωμένων</a:t>
                      </a:r>
                      <a:r>
                        <a:rPr lang="el-G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ζωοτροφών</a:t>
                      </a:r>
                      <a:endParaRPr lang="el-G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el-G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584570" y="4942909"/>
            <a:ext cx="254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 μαρτύρων</a:t>
            </a:r>
          </a:p>
          <a:p>
            <a:pPr algn="ctr"/>
            <a:r>
              <a:rPr lang="el-G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κοινό σογιάλευρο</a:t>
            </a:r>
            <a:endParaRPr lang="el-GR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1691680" y="4149080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691680" y="4509120"/>
            <a:ext cx="3384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5076056" y="4509120"/>
            <a:ext cx="0" cy="584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3686980" y="5013176"/>
            <a:ext cx="2987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SOYPASS</a:t>
            </a:r>
            <a:endParaRPr lang="el-GR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Soypass &amp; </a:t>
            </a:r>
            <a:r>
              <a:rPr lang="el-G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ηλιάλευρο</a:t>
            </a:r>
            <a:endParaRPr lang="el-GR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47664" y="404664"/>
            <a:ext cx="6167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Ταυτότητα της έρευνας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79512" y="1412776"/>
            <a:ext cx="740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Σύνθεση μίγματος συμπυκνωμένων ζωοτροφών</a:t>
            </a:r>
            <a:endParaRPr lang="el-GR" sz="2800" b="1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99592" y="2132856"/>
          <a:ext cx="6912767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368152"/>
                <a:gridCol w="129614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ΖΩΟΤΡΟΦΕΣ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(%)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ΜΑΡΤΥΡΕΣ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SOYPASS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Καλαμπόκι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12,0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12,0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2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Σιτάρι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12,0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12,0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Τριτικάλι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36,8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36,8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Στέμφυλα παραγωγής αιθανόλης 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(DDGS</a:t>
                      </a:r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21,5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21,5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Σογιάλευρο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15,0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Ηλιάλευρο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Soypass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</a:t>
                      </a:r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Μαρμαρόσκονη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Φωσφορικό</a:t>
                      </a:r>
                      <a:r>
                        <a:rPr lang="el-GR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διασβέστιο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Αλάτι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PREMIX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</a:t>
                      </a:r>
                      <a:endParaRPr lang="el-G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- Γράφημα"/>
          <p:cNvGraphicFramePr/>
          <p:nvPr/>
        </p:nvGraphicFramePr>
        <p:xfrm>
          <a:off x="1115616" y="1709737"/>
          <a:ext cx="7560840" cy="452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5496" y="3212976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ΓΑΛΑ</a:t>
            </a:r>
          </a:p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 ημέρα</a:t>
            </a:r>
            <a:endParaRPr lang="el-G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07704" y="5949280"/>
            <a:ext cx="65527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920975" y="5939988"/>
            <a:ext cx="65902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smtClean="0"/>
              <a:t>Α       Β         Γ         Δ        1         2        3         4         5         6         7        8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732240" y="1486525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ΜΑΡΤΥΡΕΣ</a:t>
            </a:r>
          </a:p>
          <a:p>
            <a:r>
              <a:rPr lang="en-US" b="1" dirty="0" smtClean="0"/>
              <a:t>SOYPASS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8028384" y="1558533"/>
            <a:ext cx="360040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8028384" y="1846565"/>
            <a:ext cx="360040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51920" y="6381328"/>
            <a:ext cx="263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Έλεγχος γαλακτοπαραγωγής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3131840" y="2492896"/>
            <a:ext cx="566090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i="1" dirty="0" smtClean="0"/>
              <a:t>Η γαλακτοπαραγωγή των προβάτων </a:t>
            </a:r>
          </a:p>
          <a:p>
            <a:pPr algn="ctr"/>
            <a:r>
              <a:rPr lang="el-GR" b="1" i="1" dirty="0" smtClean="0"/>
              <a:t>που κατανάλωναν </a:t>
            </a:r>
            <a:r>
              <a:rPr lang="en-US" b="1" i="1" dirty="0" smtClean="0"/>
              <a:t>SOYPASS </a:t>
            </a:r>
            <a:endParaRPr lang="el-GR" b="1" i="1" dirty="0" smtClean="0"/>
          </a:p>
          <a:p>
            <a:pPr algn="ctr"/>
            <a:r>
              <a:rPr lang="el-GR" b="1" i="1" dirty="0" smtClean="0"/>
              <a:t>ήταν υψηλότερη σε όλη τη διάρκεια του πειραματισμού!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- Γράφημα"/>
          <p:cNvGraphicFramePr/>
          <p:nvPr/>
        </p:nvGraphicFramePr>
        <p:xfrm>
          <a:off x="1115616" y="1709737"/>
          <a:ext cx="7560840" cy="452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5496" y="3212976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ΓΑΛΑ</a:t>
            </a:r>
          </a:p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 ημέρα</a:t>
            </a:r>
            <a:endParaRPr lang="el-G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07704" y="5949280"/>
            <a:ext cx="65527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920975" y="5939988"/>
            <a:ext cx="65902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smtClean="0"/>
              <a:t>Α       Β         Γ         Δ        1         2        3         4         5         6         7        8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732240" y="1486525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ΜΑΡΤΥΡΕΣ</a:t>
            </a:r>
          </a:p>
          <a:p>
            <a:r>
              <a:rPr lang="en-US" b="1" dirty="0" smtClean="0"/>
              <a:t>SOYPASS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8028384" y="1558533"/>
            <a:ext cx="360040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8028384" y="1846565"/>
            <a:ext cx="360040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51920" y="6381328"/>
            <a:ext cx="263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Έλεγχος γαλακτοπαραγωγής</a:t>
            </a:r>
            <a:endParaRPr lang="el-GR" sz="1600" b="1" dirty="0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3995936" y="1916832"/>
            <a:ext cx="0" cy="38884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:\Documents and Settings\user\Τα έγγραφά μου\Οι εικόνες μου\SCAN TRANSFER\PHOTOS\Synthetic_Population_Bulgarian_Milky_Shee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1960" y="1916832"/>
            <a:ext cx="2232248" cy="1678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13 - Αριστερό βέλος"/>
          <p:cNvSpPr/>
          <p:nvPr/>
        </p:nvSpPr>
        <p:spPr>
          <a:xfrm>
            <a:off x="3563888" y="2060848"/>
            <a:ext cx="576064" cy="28803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2051720" y="1988840"/>
            <a:ext cx="1470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ΓΑΛΟΥΧΙΑ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555776" y="2340169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+8%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- Ευθεία γραμμή σύνδεσης"/>
          <p:cNvCxnSpPr/>
          <p:nvPr/>
        </p:nvCxnSpPr>
        <p:spPr>
          <a:xfrm>
            <a:off x="3995936" y="1916832"/>
            <a:ext cx="0" cy="38884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7 - Γράφημα"/>
          <p:cNvGraphicFramePr/>
          <p:nvPr/>
        </p:nvGraphicFramePr>
        <p:xfrm>
          <a:off x="1115616" y="1709737"/>
          <a:ext cx="7560840" cy="452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5496" y="3212976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ΓΑΛΑ</a:t>
            </a:r>
          </a:p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 ημέρα</a:t>
            </a:r>
            <a:endParaRPr lang="el-G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07704" y="5949280"/>
            <a:ext cx="65527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920975" y="5939988"/>
            <a:ext cx="65902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smtClean="0"/>
              <a:t>Α       Β         Γ         Δ        1         2        3         4         5         6         7        8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732240" y="1486525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ΜΑΡΤΥΡΕΣ</a:t>
            </a:r>
          </a:p>
          <a:p>
            <a:r>
              <a:rPr lang="en-US" b="1" dirty="0" smtClean="0"/>
              <a:t>SOYPASS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8028384" y="1558533"/>
            <a:ext cx="360040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8028384" y="1846565"/>
            <a:ext cx="360040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51920" y="6381328"/>
            <a:ext cx="263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Έλεγχος γαλακτοπαραγωγής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3131840" y="2492896"/>
            <a:ext cx="566090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b="1" i="1" dirty="0" smtClean="0"/>
              <a:t>Η γαλακτοπαραγωγή των προβάτων </a:t>
            </a:r>
          </a:p>
          <a:p>
            <a:pPr algn="ctr"/>
            <a:r>
              <a:rPr lang="el-GR" b="1" i="1" dirty="0" smtClean="0"/>
              <a:t>που κατανάλωναν </a:t>
            </a:r>
            <a:r>
              <a:rPr lang="en-US" b="1" i="1" dirty="0" smtClean="0"/>
              <a:t>SOYPASS </a:t>
            </a:r>
            <a:endParaRPr lang="el-GR" b="1" i="1" dirty="0" smtClean="0"/>
          </a:p>
          <a:p>
            <a:pPr algn="ctr"/>
            <a:r>
              <a:rPr lang="el-GR" b="1" i="1" dirty="0" smtClean="0"/>
              <a:t>ήταν υψηλότερη σε όλη τη διάρκεια του πειραματισμού!</a:t>
            </a:r>
            <a:endParaRPr lang="el-GR" b="1" i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4348393" y="5199583"/>
            <a:ext cx="310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ΑΡΜΕΚΤΙΚΗ ΠΕΡΙΟΔΟΣ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067944" y="371703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*</a:t>
            </a:r>
            <a:endParaRPr lang="el-GR" sz="36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5220072" y="4104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*</a:t>
            </a:r>
            <a:endParaRPr lang="el-GR" sz="36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4644008" y="3789040"/>
            <a:ext cx="34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Στατιστικά σημαντικές διαφορές!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8 - Γράφημα"/>
          <p:cNvGraphicFramePr/>
          <p:nvPr/>
        </p:nvGraphicFramePr>
        <p:xfrm>
          <a:off x="1115617" y="1916832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483768" y="404664"/>
            <a:ext cx="39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64822" y="3717032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059832" y="6021288"/>
            <a:ext cx="400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ΜΑΡΤΥΡΕΣ</a:t>
            </a:r>
            <a:r>
              <a:rPr lang="el-GR" sz="2400" b="1" dirty="0" smtClean="0"/>
              <a:t>    </a:t>
            </a:r>
            <a:r>
              <a:rPr lang="en-US" sz="2400" b="1" dirty="0" smtClean="0"/>
              <a:t>       </a:t>
            </a:r>
            <a:r>
              <a:rPr lang="el-GR" sz="2400" b="1" dirty="0" smtClean="0"/>
              <a:t>  </a:t>
            </a:r>
            <a:r>
              <a:rPr lang="en-US" sz="2400" b="1" dirty="0" smtClean="0"/>
              <a:t>   </a:t>
            </a:r>
            <a:r>
              <a:rPr lang="el-GR" sz="2400" b="1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SOYPASS</a:t>
            </a:r>
            <a:endParaRPr lang="el-G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536" y="1340768"/>
            <a:ext cx="75667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b="1" i="1" dirty="0" smtClean="0"/>
              <a:t>Συνολική γαλακτοπαραγωγή κατά την αρμεκτική περίοδο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275856" y="4551511"/>
            <a:ext cx="7312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87,2</a:t>
            </a:r>
            <a:endParaRPr lang="el-GR" sz="24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5796000" y="2751311"/>
            <a:ext cx="8867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104,5</a:t>
            </a:r>
            <a:endParaRPr lang="el-GR" sz="2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987824" y="2051556"/>
            <a:ext cx="326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Στατιστικά σημαντική διαφορά!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300192" y="199058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*</a:t>
            </a:r>
            <a:endParaRPr lang="el-GR" sz="3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231538" y="270892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+19,8%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444</Words>
  <Application>Microsoft Office PowerPoint</Application>
  <PresentationFormat>Προβολή στην οθόνη (4:3)</PresentationFormat>
  <Paragraphs>159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29</cp:revision>
  <dcterms:created xsi:type="dcterms:W3CDTF">2019-11-16T10:15:52Z</dcterms:created>
  <dcterms:modified xsi:type="dcterms:W3CDTF">2019-11-19T07:14:58Z</dcterms:modified>
</cp:coreProperties>
</file>